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80" r:id="rId4"/>
    <p:sldId id="270" r:id="rId5"/>
    <p:sldId id="257" r:id="rId6"/>
    <p:sldId id="278" r:id="rId7"/>
    <p:sldId id="258" r:id="rId8"/>
    <p:sldId id="259" r:id="rId9"/>
    <p:sldId id="279" r:id="rId10"/>
    <p:sldId id="260" r:id="rId11"/>
    <p:sldId id="261" r:id="rId12"/>
    <p:sldId id="263" r:id="rId13"/>
    <p:sldId id="273" r:id="rId14"/>
    <p:sldId id="274" r:id="rId15"/>
    <p:sldId id="275" r:id="rId16"/>
    <p:sldId id="277" r:id="rId17"/>
    <p:sldId id="271" r:id="rId18"/>
    <p:sldId id="272" r:id="rId19"/>
    <p:sldId id="264" r:id="rId20"/>
    <p:sldId id="265" r:id="rId21"/>
    <p:sldId id="262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140-349E-4B27-8310-397F87DD78B2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CC97-96E8-4BD7-9EDE-282023D72F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140-349E-4B27-8310-397F87DD78B2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CC97-96E8-4BD7-9EDE-282023D72F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140-349E-4B27-8310-397F87DD78B2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CC97-96E8-4BD7-9EDE-282023D72F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140-349E-4B27-8310-397F87DD78B2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CC97-96E8-4BD7-9EDE-282023D72F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140-349E-4B27-8310-397F87DD78B2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CC97-96E8-4BD7-9EDE-282023D72F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140-349E-4B27-8310-397F87DD78B2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CC97-96E8-4BD7-9EDE-282023D72F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140-349E-4B27-8310-397F87DD78B2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CC97-96E8-4BD7-9EDE-282023D72F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140-349E-4B27-8310-397F87DD78B2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CC97-96E8-4BD7-9EDE-282023D72F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140-349E-4B27-8310-397F87DD78B2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CC97-96E8-4BD7-9EDE-282023D72F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140-349E-4B27-8310-397F87DD78B2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CC97-96E8-4BD7-9EDE-282023D72F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140-349E-4B27-8310-397F87DD78B2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0CC97-96E8-4BD7-9EDE-282023D72F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F9140-349E-4B27-8310-397F87DD78B2}" type="datetimeFigureOut">
              <a:rPr lang="hr-HR" smtClean="0"/>
              <a:pPr/>
              <a:t>15.1.2019.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0CC97-96E8-4BD7-9EDE-282023D72F6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zeljka.dodig@skole.h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drzavnamatura.skole.hr/" TargetMode="External"/><Relationship Id="rId3" Type="http://schemas.openxmlformats.org/officeDocument/2006/relationships/hyperlink" Target="http://www.ncvvo.hr/" TargetMode="External"/><Relationship Id="rId7" Type="http://schemas.openxmlformats.org/officeDocument/2006/relationships/hyperlink" Target="http://www.skole.hr/" TargetMode="External"/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udij.hr/" TargetMode="External"/><Relationship Id="rId5" Type="http://schemas.openxmlformats.org/officeDocument/2006/relationships/hyperlink" Target="http://www.mzos.hr/" TargetMode="External"/><Relationship Id="rId4" Type="http://schemas.openxmlformats.org/officeDocument/2006/relationships/hyperlink" Target="http://www.mojamatura.net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vvo.h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tani-student.hr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  <a:latin typeface="Arial Black" pitchFamily="34" charset="0"/>
              </a:rPr>
              <a:t>DRŽAVNA MATURA </a:t>
            </a:r>
            <a:br>
              <a:rPr lang="hr-HR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hr-HR" dirty="0" smtClean="0">
                <a:solidFill>
                  <a:srgbClr val="FF0000"/>
                </a:solidFill>
                <a:latin typeface="Arial Black" pitchFamily="34" charset="0"/>
              </a:rPr>
              <a:t>2018./2019.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solidFill>
                  <a:srgbClr val="0070C0"/>
                </a:solidFill>
                <a:latin typeface="Arial Black" pitchFamily="34" charset="0"/>
              </a:rPr>
              <a:t>Ispitni koordinator </a:t>
            </a:r>
          </a:p>
          <a:p>
            <a:r>
              <a:rPr lang="hr-HR" dirty="0" smtClean="0">
                <a:solidFill>
                  <a:srgbClr val="0070C0"/>
                </a:solidFill>
                <a:latin typeface="Arial Black" pitchFamily="34" charset="0"/>
              </a:rPr>
              <a:t>Željka </a:t>
            </a:r>
            <a:r>
              <a:rPr lang="hr-HR" dirty="0" err="1" smtClean="0">
                <a:solidFill>
                  <a:srgbClr val="0070C0"/>
                </a:solidFill>
                <a:latin typeface="Arial Black" pitchFamily="34" charset="0"/>
              </a:rPr>
              <a:t>Dodig</a:t>
            </a:r>
            <a:r>
              <a:rPr lang="hr-HR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r>
              <a:rPr lang="hr-HR" dirty="0" err="1" smtClean="0">
                <a:solidFill>
                  <a:srgbClr val="0070C0"/>
                </a:solidFill>
                <a:latin typeface="Arial Black" pitchFamily="34" charset="0"/>
                <a:hlinkClick r:id="rId2"/>
              </a:rPr>
              <a:t>zeljka.dodig</a:t>
            </a:r>
            <a:r>
              <a:rPr lang="hr-HR" dirty="0" smtClean="0">
                <a:solidFill>
                  <a:srgbClr val="0070C0"/>
                </a:solidFill>
                <a:latin typeface="Arial Black" pitchFamily="34" charset="0"/>
                <a:hlinkClick r:id="rId2"/>
              </a:rPr>
              <a:t>@</a:t>
            </a:r>
            <a:r>
              <a:rPr lang="hr-HR" dirty="0" err="1" smtClean="0">
                <a:solidFill>
                  <a:srgbClr val="0070C0"/>
                </a:solidFill>
                <a:latin typeface="Arial Black" pitchFamily="34" charset="0"/>
                <a:hlinkClick r:id="rId2"/>
              </a:rPr>
              <a:t>skole.hr</a:t>
            </a:r>
            <a:endParaRPr lang="hr-HR" dirty="0" smtClean="0">
              <a:solidFill>
                <a:srgbClr val="0070C0"/>
              </a:solidFill>
              <a:latin typeface="Arial Black" pitchFamily="34" charset="0"/>
            </a:endParaRPr>
          </a:p>
          <a:p>
            <a:r>
              <a:rPr lang="hr-HR" dirty="0" smtClean="0">
                <a:solidFill>
                  <a:srgbClr val="0070C0"/>
                </a:solidFill>
                <a:latin typeface="Arial Black" pitchFamily="34" charset="0"/>
              </a:rPr>
              <a:t>Konzultacije: utorak </a:t>
            </a:r>
          </a:p>
          <a:p>
            <a:r>
              <a:rPr lang="hr-HR" dirty="0" smtClean="0">
                <a:solidFill>
                  <a:srgbClr val="0070C0"/>
                </a:solidFill>
                <a:latin typeface="Arial Black" pitchFamily="34" charset="0"/>
              </a:rPr>
              <a:t>09:00-10:00h</a:t>
            </a:r>
          </a:p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u="sng" smtClean="0"/>
              <a:t>PRIJAVA U SUSTAV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sz="2700" smtClean="0"/>
              <a:t>Učenici se u sustav na mrežnoj stranici </a:t>
            </a:r>
            <a:r>
              <a:rPr lang="hr-HR" sz="2700" smtClean="0">
                <a:hlinkClick r:id="rId2"/>
              </a:rPr>
              <a:t>www.postani-student.hr</a:t>
            </a:r>
            <a:r>
              <a:rPr lang="hr-HR" sz="2700" smtClean="0"/>
              <a:t>   prijavljuju svojim elektroničkim identitetom (korisničkom oznakom i lozinkom) koji im dodjeljuje administrator imenika škole.</a:t>
            </a:r>
          </a:p>
          <a:p>
            <a:pPr eaLnBrk="1" hangingPunct="1">
              <a:lnSpc>
                <a:spcPct val="90000"/>
              </a:lnSpc>
            </a:pPr>
            <a:r>
              <a:rPr lang="hr-HR" sz="2700" smtClean="0"/>
              <a:t>Kada se kandidat po prvi puta prijavi u sustav treba unijeti broj svog mobilnoga telefona na koji će        SMS-om primiti PIN i TAN.</a:t>
            </a:r>
          </a:p>
          <a:p>
            <a:pPr eaLnBrk="1" hangingPunct="1">
              <a:lnSpc>
                <a:spcPct val="90000"/>
              </a:lnSpc>
            </a:pPr>
            <a:r>
              <a:rPr lang="pl-PL" sz="2700" smtClean="0"/>
              <a:t>PIN je osobni identifikacijski broj koji služi za dodatnu zaštitu </a:t>
            </a:r>
            <a:r>
              <a:rPr lang="hr-HR" sz="2700" smtClean="0"/>
              <a:t>i privatnost podataka svakoga kandidata.</a:t>
            </a:r>
          </a:p>
          <a:p>
            <a:pPr eaLnBrk="1" hangingPunct="1">
              <a:lnSpc>
                <a:spcPct val="90000"/>
              </a:lnSpc>
            </a:pPr>
            <a:r>
              <a:rPr lang="hr-HR" sz="2700" smtClean="0"/>
              <a:t>TAN je broj </a:t>
            </a:r>
            <a:r>
              <a:rPr lang="hr-HR" sz="2700" smtClean="0">
                <a:cs typeface="Arial" charset="0"/>
              </a:rPr>
              <a:t>kojim  kandidat potvrđuje zna</a:t>
            </a:r>
            <a:r>
              <a:rPr lang="hr-HR" sz="2000" smtClean="0">
                <a:cs typeface="Arial" charset="0"/>
              </a:rPr>
              <a:t>č</a:t>
            </a:r>
            <a:r>
              <a:rPr lang="hr-HR" sz="2700" smtClean="0">
                <a:cs typeface="Arial" charset="0"/>
              </a:rPr>
              <a:t>ajne radnje u sustavu.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500" b="1" dirty="0" smtClean="0"/>
              <a:t>Ako je izgubljena korisnička oznaka ili lozinka, </a:t>
            </a:r>
            <a:r>
              <a:rPr lang="hr-HR" sz="2500" dirty="0" smtClean="0"/>
              <a:t>učenik se treba obratiti razredniku ili administratoru imenika u školi nakon čega će mu biti dodijeljena nova korisnička oznaka i lozinka</a:t>
            </a:r>
            <a:endParaRPr lang="hr-HR" sz="25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hr-HR" sz="25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sz="2500" b="1" dirty="0" smtClean="0"/>
              <a:t>Ako izgubi PIN ili TAN, učenik može zatražiti njihovo ponovno izdavanje slanjem SMS poruke sadržaja OPET na broj 666555 isključivo s broja mobilnoga telefona koji je unesen u sustav.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hr-HR" sz="2500" b="1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hr-HR" sz="2500" dirty="0" smtClean="0"/>
              <a:t>Prilikom prve uspješne prijave u sustav učenici su dužni prihvatiti i TAN-om potpisati</a:t>
            </a:r>
            <a:r>
              <a:rPr lang="hr-HR" sz="2500" b="1" dirty="0" smtClean="0"/>
              <a:t> Opće uvjete prijave ispita državne mature i studijskih programa</a:t>
            </a:r>
            <a:r>
              <a:rPr lang="hr-HR" sz="2500" dirty="0" smtClean="0"/>
              <a:t>. Učenicima koji to ne učine neće biti omogućene prijave ispita državne mature niti studijskih programa.</a:t>
            </a:r>
          </a:p>
          <a:p>
            <a:pPr eaLnBrk="1" hangingPunct="1">
              <a:lnSpc>
                <a:spcPct val="80000"/>
              </a:lnSpc>
            </a:pPr>
            <a:endParaRPr lang="hr-HR" sz="25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u="sng" dirty="0" smtClean="0"/>
              <a:t/>
            </a:r>
            <a:br>
              <a:rPr lang="hr-HR" b="1" u="sng" dirty="0" smtClean="0"/>
            </a:br>
            <a:r>
              <a:rPr lang="hr-HR" b="1" u="sng" dirty="0" smtClean="0"/>
              <a:t>PRIJAVA ISPITA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b="1" dirty="0" smtClean="0"/>
              <a:t>Ispiti državne mature prijavljuju se od 1. prosinca 20</a:t>
            </a:r>
            <a:r>
              <a:rPr lang="sr-Latn-CS" b="1" dirty="0" smtClean="0"/>
              <a:t>18</a:t>
            </a:r>
            <a:r>
              <a:rPr lang="hr-HR" b="1" dirty="0" smtClean="0"/>
              <a:t>. do </a:t>
            </a:r>
            <a:r>
              <a:rPr lang="hr-HR" b="1" dirty="0" smtClean="0">
                <a:latin typeface="Arial" charset="0"/>
              </a:rPr>
              <a:t>15</a:t>
            </a:r>
            <a:r>
              <a:rPr lang="hr-HR" b="1" dirty="0" smtClean="0"/>
              <a:t>. veljače 201</a:t>
            </a:r>
            <a:r>
              <a:rPr lang="sr-Latn-CS" b="1" dirty="0" smtClean="0">
                <a:latin typeface="Arial" charset="0"/>
              </a:rPr>
              <a:t>9</a:t>
            </a:r>
            <a:r>
              <a:rPr lang="hr-HR" b="1" dirty="0" smtClean="0"/>
              <a:t>.</a:t>
            </a:r>
            <a:r>
              <a:rPr lang="hr-HR" b="1" dirty="0" smtClean="0">
                <a:latin typeface="Arial" charset="0"/>
              </a:rPr>
              <a:t> do 12,00 sati</a:t>
            </a:r>
          </a:p>
          <a:p>
            <a:pPr eaLnBrk="1" hangingPunct="1">
              <a:lnSpc>
                <a:spcPct val="80000"/>
              </a:lnSpc>
            </a:pPr>
            <a:r>
              <a:rPr lang="hr-HR" b="1" dirty="0" smtClean="0"/>
              <a:t>Sve ispite koje trebate za visoka učilišta morate prijaviti do tog datuma</a:t>
            </a:r>
            <a:r>
              <a:rPr lang="hr-HR" dirty="0" smtClean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hr-HR" dirty="0" smtClean="0"/>
              <a:t>Nećete moći dodavati visoka učilišta koja traže izborne predmete koje niste prijavili.</a:t>
            </a:r>
          </a:p>
          <a:p>
            <a:pPr eaLnBrk="1" hangingPunct="1">
              <a:lnSpc>
                <a:spcPct val="80000"/>
              </a:lnSpc>
            </a:pPr>
            <a:r>
              <a:rPr lang="hr-HR" b="1" dirty="0" smtClean="0"/>
              <a:t>Osim prijave ispita učenici su dužni verificirati  osobne podatke i ocjene prva tri razreda srednje škole</a:t>
            </a:r>
          </a:p>
          <a:p>
            <a:pPr eaLnBrk="1" hangingPunct="1">
              <a:lnSpc>
                <a:spcPct val="80000"/>
              </a:lnSpc>
            </a:pPr>
            <a:endParaRPr lang="hr-HR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026" name="Picture 2" descr="C:\Users\Željka\Documents\0a572a1905d47660c6fef71fb9015e37_700x55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5976664" cy="6120680"/>
          </a:xfrm>
          <a:prstGeom prst="rect">
            <a:avLst/>
          </a:prstGeom>
          <a:noFill/>
        </p:spPr>
      </p:pic>
      <p:sp>
        <p:nvSpPr>
          <p:cNvPr id="5" name="Urezana strelica udesno 4"/>
          <p:cNvSpPr/>
          <p:nvPr/>
        </p:nvSpPr>
        <p:spPr>
          <a:xfrm>
            <a:off x="5076056" y="260648"/>
            <a:ext cx="97840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Željka\Documents\prijav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85925" y="2158206"/>
            <a:ext cx="5772150" cy="3409950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971600" y="5229493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 </a:t>
            </a:r>
            <a:r>
              <a:rPr lang="hr-HR" dirty="0">
                <a:solidFill>
                  <a:srgbClr val="C00000"/>
                </a:solidFill>
                <a:latin typeface="Arial Black" pitchFamily="34" charset="0"/>
              </a:rPr>
              <a:t>upisati korisničku oznaku i lozinku koju su dobili od administratora imenika u školi. Polje za upis PIN-a ostavljaju </a:t>
            </a:r>
            <a:r>
              <a:rPr lang="hr-HR" u="sng" dirty="0">
                <a:solidFill>
                  <a:srgbClr val="C00000"/>
                </a:solidFill>
                <a:latin typeface="Arial Black" pitchFamily="34" charset="0"/>
              </a:rPr>
              <a:t>praznim, </a:t>
            </a:r>
            <a:r>
              <a:rPr lang="hr-HR" dirty="0">
                <a:solidFill>
                  <a:srgbClr val="C00000"/>
                </a:solidFill>
                <a:latin typeface="Arial Black" pitchFamily="34" charset="0"/>
              </a:rPr>
              <a:t>a prijavu završavaju klikom na poveznicu Prijavi 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Broj mobilnog telefona</a:t>
            </a:r>
          </a:p>
          <a:p>
            <a:r>
              <a:rPr lang="hr-HR" dirty="0" smtClean="0"/>
              <a:t>               Pozivni broj države </a:t>
            </a:r>
          </a:p>
          <a:p>
            <a:r>
              <a:rPr lang="hr-HR" dirty="0" smtClean="0"/>
              <a:t>               Mreža</a:t>
            </a:r>
          </a:p>
          <a:p>
            <a:r>
              <a:rPr lang="hr-HR" dirty="0" smtClean="0"/>
              <a:t>                Broj</a:t>
            </a:r>
          </a:p>
          <a:p>
            <a:endParaRPr lang="hr-HR" dirty="0"/>
          </a:p>
          <a:p>
            <a:r>
              <a:rPr lang="hr-HR" dirty="0" smtClean="0"/>
              <a:t>Pošalji PIN i TAN</a:t>
            </a:r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Željka\Documents\prijav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85925" y="2158206"/>
            <a:ext cx="5772150" cy="3409950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971600" y="5229493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  <a:latin typeface="Arial Black" pitchFamily="34" charset="0"/>
              </a:rPr>
              <a:t>Nakon </a:t>
            </a:r>
            <a:r>
              <a:rPr lang="hr-HR" dirty="0">
                <a:solidFill>
                  <a:srgbClr val="FF0000"/>
                </a:solidFill>
                <a:latin typeface="Arial Black" pitchFamily="34" charset="0"/>
              </a:rPr>
              <a:t>primitka SMS-a s PIN-om i TAN-om učenik se prijavljuje u sustav ispravno upisujući korisničku oznaku, lozinku i PIN.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8759825" cy="72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FD627C-297A-40AD-9CA9-4A18BC39AE63}" type="slidenum">
              <a:rPr lang="hr-HR" smtClean="0"/>
              <a:pPr/>
              <a:t>17</a:t>
            </a:fld>
            <a:endParaRPr lang="hr-H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9884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zervirano mjesto broja slajd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D9C866-374E-4E0B-A16C-80501A91C675}" type="slidenum">
              <a:rPr lang="hr-HR" smtClean="0"/>
              <a:pPr/>
              <a:t>18</a:t>
            </a:fld>
            <a:endParaRPr lang="hr-H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200" b="1" u="sng" smtClean="0"/>
              <a:t>ODJAVA I NAKNADNA PRIJAVA ISPITA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2300" dirty="0" smtClean="0"/>
              <a:t>Ako kandidat na vrijeme dozna da neće moći pristupiti ispitu u roku za koji se prijavio, </a:t>
            </a:r>
            <a:r>
              <a:rPr lang="hr-HR" sz="2300" b="1" dirty="0" smtClean="0"/>
              <a:t>može ga odjaviti najkasnije 20 dana prije početka ispitnog roka kod ispitnog koordinatora</a:t>
            </a:r>
            <a:r>
              <a:rPr lang="hr-HR" sz="2300" dirty="0" smtClean="0"/>
              <a:t>. Početak ispitnog roka smatra se datum prvog ispita Državne mature ODJAVA= 15.02.-</a:t>
            </a:r>
            <a:r>
              <a:rPr lang="hr-HR" sz="2300" dirty="0" smtClean="0"/>
              <a:t>14.05.2019.</a:t>
            </a:r>
            <a:endParaRPr lang="hr-HR" sz="2300" dirty="0" smtClean="0"/>
          </a:p>
          <a:p>
            <a:pPr eaLnBrk="1" hangingPunct="1">
              <a:lnSpc>
                <a:spcPct val="80000"/>
              </a:lnSpc>
            </a:pPr>
            <a:r>
              <a:rPr lang="pl-PL" sz="2300" dirty="0" smtClean="0"/>
              <a:t>Ako učenik nije odjavio ispit, a opravdano je spriječen, o </a:t>
            </a:r>
            <a:r>
              <a:rPr lang="hr-HR" sz="2300" dirty="0" smtClean="0"/>
              <a:t>razlozima nepristupanja mora izvijestiti ispitno povjerenstvo </a:t>
            </a:r>
            <a:r>
              <a:rPr lang="pl-PL" sz="2300" dirty="0" smtClean="0"/>
              <a:t>u roku od 24 sata od početka ispita i priložiti dokaze o </a:t>
            </a:r>
            <a:r>
              <a:rPr lang="hr-HR" sz="2300" dirty="0" smtClean="0"/>
              <a:t>opravdanosti izostanka.</a:t>
            </a:r>
          </a:p>
          <a:p>
            <a:pPr eaLnBrk="1" hangingPunct="1">
              <a:lnSpc>
                <a:spcPct val="80000"/>
              </a:lnSpc>
            </a:pPr>
            <a:r>
              <a:rPr lang="hr-HR" sz="2300" b="1" dirty="0" smtClean="0"/>
              <a:t>Ako učenik ne odjavi ispit u propisanome roku i ne priloži dokaze o opravdanosti i</a:t>
            </a:r>
            <a:r>
              <a:rPr lang="pl-PL" sz="2300" b="1" dirty="0" smtClean="0"/>
              <a:t>zostanka u propisanim rokovima smatra se da je iskoristio ispitni rok </a:t>
            </a:r>
            <a:r>
              <a:rPr lang="hr-HR" sz="2300" b="1" dirty="0" smtClean="0"/>
              <a:t>te je dužan platiti naknadu za troškove polaganja ispita .</a:t>
            </a:r>
          </a:p>
          <a:p>
            <a:pPr eaLnBrk="1" hangingPunct="1">
              <a:lnSpc>
                <a:spcPct val="80000"/>
              </a:lnSpc>
            </a:pPr>
            <a:r>
              <a:rPr lang="hr-HR" sz="2300" dirty="0" smtClean="0"/>
              <a:t>Naknadna prijava ispita moguća je ako postoje </a:t>
            </a:r>
            <a:r>
              <a:rPr lang="hr-HR" sz="2300" b="1" u="sng" dirty="0" smtClean="0"/>
              <a:t>opravdani razlozi </a:t>
            </a:r>
            <a:r>
              <a:rPr lang="hr-HR" sz="2300" dirty="0" smtClean="0"/>
              <a:t>zašto učenik nije prijavio ispite i to najkasnije 30 dana prije početka. ispita Državne mature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54663"/>
          </a:xfrm>
        </p:spPr>
        <p:txBody>
          <a:bodyPr/>
          <a:lstStyle/>
          <a:p>
            <a:pPr eaLnBrk="1" hangingPunct="1"/>
            <a:r>
              <a:rPr lang="hr-HR" smtClean="0"/>
              <a:t>Kada učenici polože državnu maturu, dobivaju </a:t>
            </a:r>
            <a:r>
              <a:rPr lang="hr-HR" b="1" smtClean="0"/>
              <a:t>Svjedodžbu</a:t>
            </a:r>
            <a:r>
              <a:rPr lang="hr-HR" smtClean="0"/>
              <a:t> za obvezni dio mature i </a:t>
            </a:r>
            <a:r>
              <a:rPr lang="hr-HR" b="1" smtClean="0"/>
              <a:t>potvrdu</a:t>
            </a:r>
            <a:r>
              <a:rPr lang="hr-HR" smtClean="0"/>
              <a:t> o položenim izbornim predmetima.</a:t>
            </a:r>
          </a:p>
          <a:p>
            <a:pPr eaLnBrk="1" hangingPunct="1"/>
            <a:r>
              <a:rPr lang="hr-HR" smtClean="0"/>
              <a:t>Ako učenik ne položi neki ispit obveznog dijela Državne mature, on polaže samo onaj ispit koji nije položio</a:t>
            </a:r>
          </a:p>
          <a:p>
            <a:pPr eaLnBrk="1" hangingPunct="1"/>
            <a:endParaRPr lang="hr-HR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0" y="0"/>
            <a:ext cx="942975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r-HR" sz="3000" dirty="0" smtClean="0"/>
              <a:t>Ispit, odnosno ispite koje učenik nije položio može ponovno polagati u nekome od sljedećih ispitnih rokova.</a:t>
            </a:r>
          </a:p>
          <a:p>
            <a:pPr eaLnBrk="1" hangingPunct="1">
              <a:lnSpc>
                <a:spcPct val="80000"/>
              </a:lnSpc>
            </a:pPr>
            <a:r>
              <a:rPr lang="hr-HR" sz="3000" b="1" dirty="0" smtClean="0"/>
              <a:t>Svaki učenik ima pravo samo jednom polagati ispit bez plaćanja troškova i to u kalendarskoj godini kada završava 4. </a:t>
            </a:r>
            <a:r>
              <a:rPr lang="hr-HR" sz="3000" b="1" dirty="0" err="1" smtClean="0"/>
              <a:t>raz</a:t>
            </a:r>
            <a:r>
              <a:rPr lang="hr-HR" sz="3000" b="1" dirty="0" smtClean="0"/>
              <a:t> </a:t>
            </a:r>
            <a:r>
              <a:rPr lang="hr-HR" sz="2800" dirty="0" smtClean="0"/>
              <a:t>- jedino može polagati besplatno drugi put ispit koji nije položio prvi put.</a:t>
            </a:r>
          </a:p>
          <a:p>
            <a:pPr eaLnBrk="1" hangingPunct="1">
              <a:lnSpc>
                <a:spcPct val="80000"/>
              </a:lnSpc>
            </a:pPr>
            <a:r>
              <a:rPr lang="hr-HR" sz="3000" dirty="0" smtClean="0"/>
              <a:t>Učeniku koji je u više navrata polagao ispite državne mature, bodovi će se izračunavati na temelju najboljega rezultata kojega je postigao u  kalendarskoj godini polaganja </a:t>
            </a:r>
            <a:r>
              <a:rPr lang="hr-HR" sz="3000" smtClean="0"/>
              <a:t>tog ispita</a:t>
            </a:r>
            <a:endParaRPr lang="hr-HR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810250"/>
          </a:xfrm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8600" b="1" u="sng" dirty="0" smtClean="0"/>
              <a:t>POSTUPAK PRIJAVE STUDIJSKIH PROGRAMA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7400" dirty="0" smtClean="0"/>
              <a:t>Prijava studijskih programa biti će omogućena </a:t>
            </a:r>
            <a:r>
              <a:rPr lang="hr-HR" sz="7400" b="1" dirty="0" smtClean="0"/>
              <a:t>od 1.02.2019. </a:t>
            </a:r>
            <a:r>
              <a:rPr lang="hr-HR" sz="7400" b="1" smtClean="0"/>
              <a:t>do 14.07.2019.</a:t>
            </a:r>
            <a:r>
              <a:rPr lang="hr-HR" sz="7400" b="1" smtClean="0"/>
              <a:t> </a:t>
            </a:r>
            <a:r>
              <a:rPr lang="hr-HR" sz="7400" dirty="0" smtClean="0"/>
              <a:t>(osim studija koji traže raniji rok prijave)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r-HR" sz="7400" dirty="0" smtClean="0"/>
              <a:t>Učenici mogu </a:t>
            </a:r>
            <a:r>
              <a:rPr lang="pl-PL" sz="7400" dirty="0" smtClean="0"/>
              <a:t>prijaviti  </a:t>
            </a:r>
            <a:r>
              <a:rPr lang="pl-PL" sz="7400" b="1" dirty="0"/>
              <a:t>10 studijskih programa, </a:t>
            </a:r>
            <a:r>
              <a:rPr lang="hr-HR" sz="7400" dirty="0"/>
              <a:t>osim u slučaju prijave </a:t>
            </a:r>
            <a:r>
              <a:rPr lang="hr-HR" sz="7400" dirty="0" err="1"/>
              <a:t>dvopredmetnih</a:t>
            </a:r>
            <a:r>
              <a:rPr lang="hr-HR" sz="7400" dirty="0"/>
              <a:t> </a:t>
            </a:r>
            <a:r>
              <a:rPr lang="hr-HR" sz="7400" dirty="0" smtClean="0"/>
              <a:t>studija</a:t>
            </a:r>
            <a:r>
              <a:rPr lang="hr-HR" sz="7400" dirty="0"/>
              <a:t> </a:t>
            </a:r>
            <a:r>
              <a:rPr lang="hr-HR" sz="7400" dirty="0" smtClean="0"/>
              <a:t> kada se može i puno više.</a:t>
            </a:r>
            <a:endParaRPr lang="hr-HR" sz="7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7400" dirty="0" err="1" smtClean="0"/>
              <a:t>Studijske</a:t>
            </a:r>
            <a:r>
              <a:rPr lang="it-IT" sz="7400" dirty="0" smtClean="0"/>
              <a:t> </a:t>
            </a:r>
            <a:r>
              <a:rPr lang="it-IT" sz="7400" dirty="0" err="1" smtClean="0"/>
              <a:t>programe</a:t>
            </a:r>
            <a:r>
              <a:rPr lang="it-IT" sz="7400" dirty="0" smtClean="0"/>
              <a:t> </a:t>
            </a:r>
            <a:r>
              <a:rPr lang="it-IT" sz="7400" dirty="0" err="1" smtClean="0"/>
              <a:t>potrebno</a:t>
            </a:r>
            <a:r>
              <a:rPr lang="it-IT" sz="7400" dirty="0" smtClean="0"/>
              <a:t> </a:t>
            </a:r>
            <a:r>
              <a:rPr lang="it-IT" sz="7400" dirty="0" err="1" smtClean="0"/>
              <a:t>je</a:t>
            </a:r>
            <a:r>
              <a:rPr lang="it-IT" sz="7400" dirty="0" smtClean="0"/>
              <a:t> </a:t>
            </a:r>
            <a:r>
              <a:rPr lang="it-IT" sz="7400" dirty="0" err="1" smtClean="0"/>
              <a:t>poredati</a:t>
            </a:r>
            <a:r>
              <a:rPr lang="it-IT" sz="7400" dirty="0" smtClean="0"/>
              <a:t> prema </a:t>
            </a:r>
            <a:r>
              <a:rPr lang="it-IT" sz="7400" dirty="0" err="1" smtClean="0"/>
              <a:t>vlastitim</a:t>
            </a:r>
            <a:r>
              <a:rPr lang="hr-HR" sz="7400" dirty="0" smtClean="0"/>
              <a:t> prioritetima. Na najviše mjesto liste prioriteta (1. mjesto) </a:t>
            </a:r>
            <a:r>
              <a:rPr lang="pl-PL" sz="7400" dirty="0" smtClean="0"/>
              <a:t>postavlja se najpoželjniji studijski program.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7400" dirty="0" err="1" smtClean="0"/>
              <a:t>Kada</a:t>
            </a:r>
            <a:r>
              <a:rPr lang="it-IT" sz="7400" dirty="0" smtClean="0"/>
              <a:t> </a:t>
            </a:r>
            <a:r>
              <a:rPr lang="it-IT" sz="7400" dirty="0" err="1" smtClean="0"/>
              <a:t>odabere</a:t>
            </a:r>
            <a:r>
              <a:rPr lang="it-IT" sz="7400" dirty="0" smtClean="0"/>
              <a:t> </a:t>
            </a:r>
            <a:r>
              <a:rPr lang="it-IT" sz="7400" dirty="0" err="1" smtClean="0"/>
              <a:t>studijske</a:t>
            </a:r>
            <a:r>
              <a:rPr lang="it-IT" sz="7400" dirty="0" smtClean="0"/>
              <a:t> </a:t>
            </a:r>
            <a:r>
              <a:rPr lang="it-IT" sz="7400" dirty="0" err="1" smtClean="0"/>
              <a:t>programe</a:t>
            </a:r>
            <a:r>
              <a:rPr lang="it-IT" sz="7400" dirty="0" smtClean="0"/>
              <a:t>, </a:t>
            </a:r>
            <a:r>
              <a:rPr lang="hr-HR" sz="7400" dirty="0" smtClean="0"/>
              <a:t>učeniku</a:t>
            </a:r>
            <a:r>
              <a:rPr lang="it-IT" sz="7400" dirty="0" smtClean="0"/>
              <a:t> se </a:t>
            </a:r>
            <a:r>
              <a:rPr lang="it-IT" sz="7400" dirty="0" err="1" smtClean="0"/>
              <a:t>istovremeno</a:t>
            </a:r>
            <a:r>
              <a:rPr lang="hr-HR" sz="7400" dirty="0" smtClean="0"/>
              <a:t> prijavljuju ispiti državne mature koje zahtijevaju ti studijski </a:t>
            </a:r>
            <a:r>
              <a:rPr lang="pl-PL" sz="7400" dirty="0" smtClean="0"/>
              <a:t>programi.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7400" dirty="0" smtClean="0"/>
              <a:t>Prilikom odabira studijskog programa, ako </a:t>
            </a:r>
            <a:r>
              <a:rPr lang="hr-HR" sz="7400" dirty="0" smtClean="0"/>
              <a:t>je uvjet odabranoga studijskog programa osnovna razina (B), kandidatu će se ponuditi i mogućnost odabira više razine (A)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sz="7400" b="1" dirty="0"/>
              <a:t>Brisanjem odabira određenoga studijskog</a:t>
            </a:r>
            <a:r>
              <a:rPr lang="hr-HR" sz="7400" b="1" dirty="0"/>
              <a:t> </a:t>
            </a:r>
            <a:r>
              <a:rPr lang="pl-PL" sz="7400" b="1" dirty="0" smtClean="0"/>
              <a:t>programa, </a:t>
            </a:r>
            <a:r>
              <a:rPr lang="pl-PL" sz="7400" b="1" dirty="0"/>
              <a:t>ostaju prijavljene razine ispita koje je taj studijski </a:t>
            </a:r>
            <a:r>
              <a:rPr lang="pl-PL" sz="7400" b="1" dirty="0" smtClean="0"/>
              <a:t>program </a:t>
            </a:r>
            <a:r>
              <a:rPr lang="hr-HR" sz="7400" b="1" dirty="0" smtClean="0"/>
              <a:t>zahtijevao</a:t>
            </a:r>
            <a:r>
              <a:rPr lang="hr-HR" sz="7400" b="1" dirty="0"/>
              <a:t>. </a:t>
            </a:r>
            <a:endParaRPr lang="hr-HR" sz="74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" y="284164"/>
            <a:ext cx="8653463" cy="1508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VAŽNE POVEZNICE</a:t>
            </a:r>
            <a:endParaRPr lang="hr-HR" dirty="0"/>
          </a:p>
        </p:txBody>
      </p:sp>
      <p:sp>
        <p:nvSpPr>
          <p:cNvPr id="41987" name="Rezervirano mjesto sadržaja 2"/>
          <p:cNvSpPr>
            <a:spLocks noGrp="1"/>
          </p:cNvSpPr>
          <p:nvPr>
            <p:ph idx="1"/>
          </p:nvPr>
        </p:nvSpPr>
        <p:spPr>
          <a:xfrm>
            <a:off x="300037" y="1890714"/>
            <a:ext cx="8653463" cy="4676775"/>
          </a:xfrm>
        </p:spPr>
        <p:txBody>
          <a:bodyPr>
            <a:normAutofit fontScale="92500"/>
          </a:bodyPr>
          <a:lstStyle/>
          <a:p>
            <a:pPr lvl="1" eaLnBrk="1" hangingPunct="1">
              <a:lnSpc>
                <a:spcPct val="150000"/>
              </a:lnSpc>
            </a:pPr>
            <a:r>
              <a:rPr lang="hr-HR" sz="2300" b="1" dirty="0" err="1" smtClean="0">
                <a:hlinkClick r:id="rId2"/>
              </a:rPr>
              <a:t>www.postani</a:t>
            </a:r>
            <a:r>
              <a:rPr lang="hr-HR" sz="2300" b="1" dirty="0" smtClean="0">
                <a:hlinkClick r:id="rId2"/>
              </a:rPr>
              <a:t>-</a:t>
            </a:r>
            <a:r>
              <a:rPr lang="hr-HR" sz="2300" b="1" dirty="0" err="1" smtClean="0">
                <a:hlinkClick r:id="rId2"/>
              </a:rPr>
              <a:t>student.hr</a:t>
            </a:r>
            <a:r>
              <a:rPr lang="hr-HR" sz="2300" b="1" dirty="0" smtClean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hr-HR" sz="2200" i="1" dirty="0" smtClean="0"/>
              <a:t>Nacionalni centar za vanjsko vrednovanje obrazovanja</a:t>
            </a:r>
            <a:r>
              <a:rPr lang="hr-HR" sz="2200" dirty="0" smtClean="0"/>
              <a:t> </a:t>
            </a:r>
            <a:r>
              <a:rPr lang="hr-HR" sz="2200" b="1" dirty="0" smtClean="0">
                <a:hlinkClick r:id="rId3"/>
              </a:rPr>
              <a:t>www.ncvvo.hr</a:t>
            </a:r>
            <a:endParaRPr lang="hr-HR" sz="2200" b="1" dirty="0" smtClean="0"/>
          </a:p>
          <a:p>
            <a:pPr lvl="1" eaLnBrk="1" hangingPunct="1">
              <a:lnSpc>
                <a:spcPct val="150000"/>
              </a:lnSpc>
            </a:pPr>
            <a:r>
              <a:rPr lang="hr-HR" sz="2200" b="1" dirty="0" smtClean="0">
                <a:hlinkClick r:id="rId4"/>
              </a:rPr>
              <a:t>www.mojamatura.net</a:t>
            </a:r>
            <a:r>
              <a:rPr lang="hr-HR" sz="2200" b="1" dirty="0" smtClean="0"/>
              <a:t> </a:t>
            </a:r>
          </a:p>
          <a:p>
            <a:pPr lvl="1" eaLnBrk="1" hangingPunct="1">
              <a:lnSpc>
                <a:spcPct val="150000"/>
              </a:lnSpc>
            </a:pPr>
            <a:r>
              <a:rPr lang="hr-HR" sz="2200" i="1" dirty="0" smtClean="0"/>
              <a:t>Ministarstvo znanosti, obrazovanja i športa </a:t>
            </a:r>
            <a:r>
              <a:rPr lang="hr-HR" sz="2200" b="1" u="sng" dirty="0" smtClean="0">
                <a:hlinkClick r:id="rId5"/>
              </a:rPr>
              <a:t>www.mzos.hr</a:t>
            </a:r>
            <a:r>
              <a:rPr lang="hr-HR" sz="2200" b="1" dirty="0" smtClean="0"/>
              <a:t>, </a:t>
            </a:r>
          </a:p>
          <a:p>
            <a:pPr lvl="1" eaLnBrk="1" hangingPunct="1">
              <a:lnSpc>
                <a:spcPct val="150000"/>
              </a:lnSpc>
            </a:pPr>
            <a:r>
              <a:rPr lang="hr-HR" sz="2200" i="1" dirty="0" smtClean="0"/>
              <a:t>Agencija za znanost i visoko obrazovanje</a:t>
            </a:r>
            <a:r>
              <a:rPr lang="hr-HR" sz="2200" dirty="0" smtClean="0"/>
              <a:t> </a:t>
            </a:r>
            <a:r>
              <a:rPr lang="hr-HR" sz="2200" b="1" dirty="0" smtClean="0">
                <a:hlinkClick r:id="rId6"/>
              </a:rPr>
              <a:t>www.studij.hr</a:t>
            </a:r>
            <a:endParaRPr lang="hr-HR" sz="2200" b="1" dirty="0" smtClean="0"/>
          </a:p>
          <a:p>
            <a:pPr lvl="1" eaLnBrk="1" hangingPunct="1">
              <a:lnSpc>
                <a:spcPct val="150000"/>
              </a:lnSpc>
            </a:pPr>
            <a:r>
              <a:rPr lang="hr-HR" sz="2200" i="1" dirty="0" smtClean="0"/>
              <a:t>Portal za škole Hrvatske akademske i istraživačke mreže CARNET</a:t>
            </a:r>
            <a:r>
              <a:rPr lang="hr-HR" sz="2200" dirty="0" smtClean="0"/>
              <a:t> </a:t>
            </a:r>
            <a:r>
              <a:rPr lang="hr-HR" sz="2200" b="1" dirty="0" smtClean="0">
                <a:hlinkClick r:id="rId7"/>
              </a:rPr>
              <a:t>www.skole.hr</a:t>
            </a:r>
            <a:r>
              <a:rPr lang="hr-HR" sz="2200" dirty="0" smtClean="0"/>
              <a:t> i </a:t>
            </a:r>
            <a:r>
              <a:rPr lang="hr-HR" sz="2200" b="1" dirty="0" smtClean="0">
                <a:hlinkClick r:id="rId8"/>
              </a:rPr>
              <a:t>http://drzavnamatura.skole.hr/</a:t>
            </a:r>
            <a:endParaRPr lang="hr-HR" sz="2200" b="1" dirty="0" smtClean="0"/>
          </a:p>
          <a:p>
            <a:pPr lvl="1" eaLnBrk="1" hangingPunct="1">
              <a:lnSpc>
                <a:spcPct val="150000"/>
              </a:lnSpc>
            </a:pPr>
            <a:r>
              <a:rPr lang="hr-HR" sz="2200" b="1" dirty="0" smtClean="0"/>
              <a:t>Središnji prijavni ured!!!!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Uvjet pristupanja DM-i</a:t>
            </a:r>
          </a:p>
        </p:txBody>
      </p:sp>
      <p:sp>
        <p:nvSpPr>
          <p:cNvPr id="22531" name="Rezervirano mjesto sadržaja 2"/>
          <p:cNvSpPr>
            <a:spLocks noGrp="1"/>
          </p:cNvSpPr>
          <p:nvPr>
            <p:ph idx="1"/>
          </p:nvPr>
        </p:nvSpPr>
        <p:spPr>
          <a:xfrm>
            <a:off x="1066800" y="2819400"/>
            <a:ext cx="6777038" cy="1181100"/>
          </a:xfrm>
        </p:spPr>
        <p:txBody>
          <a:bodyPr/>
          <a:lstStyle/>
          <a:p>
            <a:r>
              <a:rPr lang="hr-HR" b="1" dirty="0" smtClean="0"/>
              <a:t>je uspješno završen razred na  kraju nastavne godine</a:t>
            </a:r>
          </a:p>
          <a:p>
            <a:endParaRPr lang="hr-HR" dirty="0" smtClean="0"/>
          </a:p>
        </p:txBody>
      </p:sp>
      <p:sp>
        <p:nvSpPr>
          <p:cNvPr id="22532" name="Rezervirano mjesto broja slajda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607D1E-E938-470A-9C42-121B1FA3A8CE}" type="slidenum">
              <a:rPr lang="hr-HR" smtClean="0"/>
              <a:pPr/>
              <a:t>4</a:t>
            </a:fld>
            <a:endParaRPr lang="hr-H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u="sng" dirty="0" smtClean="0"/>
              <a:t>OBVEZNI DIO DRŽAVNE MATURE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r-HR" sz="3000" dirty="0" smtClean="0"/>
              <a:t>Ispiti državne mature u obveznome dijelu mogu se polagati na dvije razine: </a:t>
            </a:r>
            <a:r>
              <a:rPr lang="hr-HR" sz="3000" dirty="0" smtClean="0">
                <a:latin typeface="Arial Black" pitchFamily="34" charset="0"/>
              </a:rPr>
              <a:t>višoj razini (A</a:t>
            </a:r>
            <a:r>
              <a:rPr lang="hr-HR" sz="3000" dirty="0" smtClean="0"/>
              <a:t>) i </a:t>
            </a:r>
            <a:r>
              <a:rPr lang="hr-HR" sz="3000" dirty="0" smtClean="0">
                <a:latin typeface="Arial Black" pitchFamily="34" charset="0"/>
              </a:rPr>
              <a:t>osnovnoj razini (B)</a:t>
            </a:r>
            <a:r>
              <a:rPr lang="hr-HR" sz="3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hr-HR" sz="3000" dirty="0" smtClean="0"/>
              <a:t>Kandidati koji polože osnovnu razinu (B) </a:t>
            </a:r>
            <a:r>
              <a:rPr lang="hr-HR" sz="3000" dirty="0" smtClean="0">
                <a:latin typeface="Arial Black" pitchFamily="34" charset="0"/>
              </a:rPr>
              <a:t>nemaju </a:t>
            </a:r>
            <a:r>
              <a:rPr lang="hr-HR" sz="3000" dirty="0" smtClean="0"/>
              <a:t>mogućnost prijave na studijski program koji traži položenu višu razinu (A) ispita.</a:t>
            </a:r>
          </a:p>
          <a:p>
            <a:pPr eaLnBrk="1" hangingPunct="1">
              <a:lnSpc>
                <a:spcPct val="90000"/>
              </a:lnSpc>
            </a:pPr>
            <a:r>
              <a:rPr lang="hr-HR" sz="3000" dirty="0" smtClean="0"/>
              <a:t>Državna matura </a:t>
            </a:r>
            <a:r>
              <a:rPr lang="hr-HR" sz="3000" dirty="0" smtClean="0">
                <a:latin typeface="Arial Black" pitchFamily="34" charset="0"/>
              </a:rPr>
              <a:t>smatra se položenom </a:t>
            </a:r>
            <a:r>
              <a:rPr lang="hr-HR" sz="3000" dirty="0" smtClean="0"/>
              <a:t>ukoliko je učenik s uspjehom položio sva tri ispita obveznoga dijela, neovisno o ispitima izbornoga dijela.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" y="284164"/>
            <a:ext cx="8653463" cy="1508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rgbClr val="FF0000"/>
                </a:solidFill>
              </a:rPr>
              <a:t>OBAVEZNI</a:t>
            </a:r>
            <a:r>
              <a:rPr lang="hr-HR" dirty="0" smtClean="0"/>
              <a:t> DIO DRŽAVNE MATURE (5)</a:t>
            </a:r>
            <a:endParaRPr lang="hr-HR" dirty="0"/>
          </a:p>
        </p:txBody>
      </p:sp>
      <p:sp>
        <p:nvSpPr>
          <p:cNvPr id="14339" name="Rezervirano mjesto sadržaja 2"/>
          <p:cNvSpPr>
            <a:spLocks noGrp="1"/>
          </p:cNvSpPr>
          <p:nvPr>
            <p:ph idx="1"/>
          </p:nvPr>
        </p:nvSpPr>
        <p:spPr>
          <a:xfrm>
            <a:off x="300037" y="2011364"/>
            <a:ext cx="8653463" cy="4585988"/>
          </a:xfrm>
        </p:spPr>
        <p:txBody>
          <a:bodyPr/>
          <a:lstStyle/>
          <a:p>
            <a:pPr eaLnBrk="1" hangingPunct="1"/>
            <a:r>
              <a:rPr lang="hr-HR" sz="2800" dirty="0" smtClean="0"/>
              <a:t>položena viša razina (A) obveznoga predmeta omogućuje kandidatu pristup i onim studijskim programima koji traže osnovnu razinu (B).</a:t>
            </a:r>
          </a:p>
          <a:p>
            <a:pPr eaLnBrk="1" hangingPunct="1">
              <a:buNone/>
            </a:pPr>
            <a:r>
              <a:rPr lang="hr-HR" sz="2800" dirty="0"/>
              <a:t> </a:t>
            </a:r>
            <a:r>
              <a:rPr lang="hr-HR" sz="2800" dirty="0" smtClean="0"/>
              <a:t>    </a:t>
            </a:r>
          </a:p>
        </p:txBody>
      </p:sp>
      <p:sp>
        <p:nvSpPr>
          <p:cNvPr id="9" name="TextBox 3"/>
          <p:cNvSpPr txBox="1"/>
          <p:nvPr/>
        </p:nvSpPr>
        <p:spPr>
          <a:xfrm>
            <a:off x="300037" y="3717032"/>
            <a:ext cx="86534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Ukoliko je zahtjev studijskog programa položen predmet na osnovnoj (B) razini, rezultat postignut na višoj (A) razini vrijedi 60% više od istoga rezultata postignutog na osnovnoj (B) razini</a:t>
            </a:r>
            <a:r>
              <a:rPr lang="bs-Latn-B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!</a:t>
            </a:r>
            <a:endParaRPr lang="hr-H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z="4000" u="sng" smtClean="0">
                <a:latin typeface="Arial" charset="0"/>
                <a:cs typeface="Arial" charset="0"/>
              </a:rPr>
              <a:t>IZBORNI DIO DRŽAVNE MATURE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Popis izbornih ispita donosi </a:t>
            </a:r>
            <a:r>
              <a:rPr lang="hr-HR" i="1" smtClean="0"/>
              <a:t>Nacionalni centar za vanjsko vrednovanje obrazovanja </a:t>
            </a:r>
            <a:r>
              <a:rPr lang="hr-HR" smtClean="0"/>
              <a:t>i objavljuje ih na svojoj mrežnoj stranici</a:t>
            </a:r>
            <a:r>
              <a:rPr lang="sr-Latn-CS" smtClean="0">
                <a:latin typeface="Arial" charset="0"/>
              </a:rPr>
              <a:t> </a:t>
            </a:r>
            <a:r>
              <a:rPr lang="sr-Latn-CS" u="sng" smtClean="0">
                <a:latin typeface="Arial" charset="0"/>
              </a:rPr>
              <a:t>www.ncvvo.hr</a:t>
            </a:r>
            <a:endParaRPr lang="hr-HR" u="sng" smtClean="0">
              <a:latin typeface="Arial" charset="0"/>
            </a:endParaRPr>
          </a:p>
          <a:p>
            <a:pPr eaLnBrk="1" hangingPunct="1"/>
            <a:r>
              <a:rPr lang="pl-PL" smtClean="0"/>
              <a:t>U jednome roku može se polagati </a:t>
            </a:r>
            <a:r>
              <a:rPr lang="pl-PL" b="1" smtClean="0"/>
              <a:t>najviše </a:t>
            </a:r>
            <a:r>
              <a:rPr lang="pl-PL" b="1" u="sng" smtClean="0"/>
              <a:t>šest izbornih </a:t>
            </a:r>
            <a:r>
              <a:rPr lang="hr-HR" b="1" u="sng" smtClean="0"/>
              <a:t>predmeta.</a:t>
            </a:r>
          </a:p>
          <a:p>
            <a:pPr eaLnBrk="1" hangingPunct="1"/>
            <a:r>
              <a:rPr lang="hr-HR" smtClean="0"/>
              <a:t>Svi izborni predmeti</a:t>
            </a:r>
            <a:r>
              <a:rPr lang="hr-HR" smtClean="0">
                <a:latin typeface="Arial" charset="0"/>
              </a:rPr>
              <a:t> </a:t>
            </a:r>
            <a:r>
              <a:rPr lang="hr-HR" smtClean="0"/>
              <a:t>polažu se na jedinstvenoj razini</a:t>
            </a:r>
            <a:endParaRPr lang="hr-HR" b="1" u="sng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350" cy="1143000"/>
          </a:xfrm>
        </p:spPr>
        <p:txBody>
          <a:bodyPr/>
          <a:lstStyle/>
          <a:p>
            <a:pPr eaLnBrk="1" hangingPunct="1"/>
            <a:r>
              <a:rPr lang="hr-HR" sz="4800" b="1" u="sng" smtClean="0"/>
              <a:t>Ispitni katalozi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Sadržaji ispita prema razinama propisuju se </a:t>
            </a:r>
            <a:r>
              <a:rPr lang="hr-HR" i="1" u="sng" smtClean="0"/>
              <a:t>ispitnim katalozima </a:t>
            </a:r>
            <a:r>
              <a:rPr lang="pl-PL" smtClean="0"/>
              <a:t>koji se mogu pronaći na mrežnoj stranici </a:t>
            </a:r>
            <a:r>
              <a:rPr lang="pl-PL" i="1" smtClean="0"/>
              <a:t>Nacionalnoga centra za </a:t>
            </a:r>
            <a:r>
              <a:rPr lang="hr-HR" i="1" smtClean="0"/>
              <a:t>vanjsko vrednovanje obrazovanja </a:t>
            </a:r>
            <a:r>
              <a:rPr lang="hr-HR" i="1" smtClean="0">
                <a:hlinkClick r:id="rId2"/>
              </a:rPr>
              <a:t>www.ncvvo.hr</a:t>
            </a:r>
            <a:r>
              <a:rPr lang="hr-HR" i="1" smtClean="0"/>
              <a:t>  .</a:t>
            </a:r>
          </a:p>
          <a:p>
            <a:pPr eaLnBrk="1" hangingPunct="1"/>
            <a:endParaRPr lang="hr-HR" i="1" smtClean="0"/>
          </a:p>
          <a:p>
            <a:pPr eaLnBrk="1" hangingPunct="1">
              <a:buFont typeface="Arial" charset="0"/>
              <a:buNone/>
            </a:pPr>
            <a:endParaRPr lang="hr-HR" i="1" smtClean="0"/>
          </a:p>
          <a:p>
            <a:pPr eaLnBrk="1" hangingPunct="1"/>
            <a:endParaRPr lang="hr-HR" i="1" smtClean="0"/>
          </a:p>
          <a:p>
            <a:pPr eaLnBrk="1" hangingPunct="1"/>
            <a:endParaRPr lang="hr-HR" i="1" smtClean="0"/>
          </a:p>
          <a:p>
            <a:pPr eaLnBrk="1" hangingPunct="1"/>
            <a:endParaRPr lang="hr-HR" i="1" smtClean="0"/>
          </a:p>
          <a:p>
            <a:pPr eaLnBrk="1" hangingPunct="1"/>
            <a:endParaRPr lang="hr-HR" i="1" smtClean="0"/>
          </a:p>
          <a:p>
            <a:pPr eaLnBrk="1" hangingPunct="1"/>
            <a:endParaRPr lang="hr-HR" i="1" smtClean="0"/>
          </a:p>
          <a:p>
            <a:pPr eaLnBrk="1" hangingPunct="1"/>
            <a:endParaRPr lang="hr-H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" y="284164"/>
            <a:ext cx="8653463" cy="1508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>
                <a:solidFill>
                  <a:srgbClr val="FF0000"/>
                </a:solidFill>
              </a:rPr>
              <a:t>PRIJAVA </a:t>
            </a:r>
            <a:r>
              <a:rPr lang="hr-HR" dirty="0" smtClean="0"/>
              <a:t>ISPITA 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233362" y="1976438"/>
            <a:ext cx="8720138" cy="43576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r-HR" altLang="sr-Latn-RS" sz="2800" b="1" dirty="0">
                <a:latin typeface="+mn-lt"/>
              </a:rPr>
              <a:t>Mrežna stranica </a:t>
            </a:r>
            <a:r>
              <a:rPr lang="hr-HR" altLang="sr-Latn-RS" sz="2800" b="1" dirty="0">
                <a:latin typeface="+mn-lt"/>
                <a:hlinkClick r:id="rId2"/>
              </a:rPr>
              <a:t>www.postani-student.hr</a:t>
            </a:r>
            <a:r>
              <a:rPr lang="hr-HR" altLang="sr-Latn-RS" sz="2800" b="1" dirty="0">
                <a:latin typeface="+mn-lt"/>
              </a:rPr>
              <a:t> </a:t>
            </a:r>
            <a:r>
              <a:rPr lang="hr-HR" altLang="sr-Latn-RS" sz="2800" b="1" dirty="0">
                <a:solidFill>
                  <a:srgbClr val="FF0000"/>
                </a:solidFill>
                <a:latin typeface="+mn-lt"/>
              </a:rPr>
              <a:t>sadrži</a:t>
            </a:r>
            <a:r>
              <a:rPr lang="hr-HR" altLang="sr-Latn-RS" sz="2800" b="1" dirty="0">
                <a:latin typeface="+mn-lt"/>
              </a:rPr>
              <a:t>: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altLang="sr-Latn-RS" sz="2800" b="1" dirty="0">
              <a:latin typeface="+mn-lt"/>
            </a:endParaRP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800" b="1" dirty="0">
                <a:solidFill>
                  <a:srgbClr val="FF0000"/>
                </a:solidFill>
                <a:latin typeface="+mn-lt"/>
              </a:rPr>
              <a:t>popis svih studijskih programa </a:t>
            </a:r>
            <a:r>
              <a:rPr lang="hr-HR" altLang="sr-Latn-RS" sz="2800" b="1" dirty="0">
                <a:latin typeface="+mn-lt"/>
              </a:rPr>
              <a:t>koje se može studirati u Republici Hrvatskoj</a:t>
            </a: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altLang="sr-Latn-RS" sz="2800" b="1" dirty="0">
              <a:latin typeface="+mn-lt"/>
            </a:endParaRP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800" b="1" dirty="0">
                <a:solidFill>
                  <a:srgbClr val="FF0000"/>
                </a:solidFill>
                <a:latin typeface="+mn-lt"/>
              </a:rPr>
              <a:t>uvjete upisa </a:t>
            </a:r>
            <a:r>
              <a:rPr lang="hr-HR" altLang="sr-Latn-RS" sz="2800" b="1" dirty="0">
                <a:latin typeface="+mn-lt"/>
              </a:rPr>
              <a:t>za svaki studijski program</a:t>
            </a:r>
          </a:p>
          <a:p>
            <a:pPr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r-HR" altLang="sr-Latn-RS" sz="2800" b="1" dirty="0">
              <a:latin typeface="+mn-lt"/>
            </a:endParaRP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800" b="1" dirty="0">
                <a:latin typeface="+mn-lt"/>
              </a:rPr>
              <a:t>detaljne </a:t>
            </a:r>
            <a:r>
              <a:rPr lang="hr-HR" altLang="sr-Latn-RS" sz="2800" b="1" dirty="0">
                <a:solidFill>
                  <a:srgbClr val="FF0000"/>
                </a:solidFill>
                <a:latin typeface="+mn-lt"/>
              </a:rPr>
              <a:t>upute i obavijesti o postupku prijava ispita </a:t>
            </a:r>
            <a:r>
              <a:rPr lang="hr-HR" altLang="sr-Latn-RS" sz="2800" b="1" dirty="0">
                <a:latin typeface="+mn-lt"/>
              </a:rPr>
              <a:t>državne mature te prijava za upis na visoka učilišta</a:t>
            </a: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altLang="sr-Latn-RS" sz="2800" b="1" dirty="0">
              <a:latin typeface="+mn-lt"/>
            </a:endParaRPr>
          </a:p>
          <a:p>
            <a:pPr marL="457200" indent="-4572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altLang="sr-Latn-RS" sz="2800" b="1" dirty="0">
                <a:solidFill>
                  <a:srgbClr val="FF0000"/>
                </a:solidFill>
                <a:latin typeface="+mn-lt"/>
              </a:rPr>
              <a:t>obavijesti vezane uz polaganje ispita </a:t>
            </a:r>
            <a:r>
              <a:rPr lang="hr-HR" altLang="sr-Latn-RS" sz="2800" b="1" dirty="0">
                <a:latin typeface="+mn-lt"/>
              </a:rPr>
              <a:t>državne mature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1032</Words>
  <Application>Microsoft Office PowerPoint</Application>
  <PresentationFormat>Prikaz na zaslonu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Office tema</vt:lpstr>
      <vt:lpstr>DRŽAVNA MATURA  2018./2019. </vt:lpstr>
      <vt:lpstr>PowerPointova prezentacija</vt:lpstr>
      <vt:lpstr>VAŽNE POVEZNICE</vt:lpstr>
      <vt:lpstr>Uvjet pristupanja DM-i</vt:lpstr>
      <vt:lpstr>OBVEZNI DIO DRŽAVNE MATURE</vt:lpstr>
      <vt:lpstr>OBAVEZNI DIO DRŽAVNE MATURE (5)</vt:lpstr>
      <vt:lpstr>IZBORNI DIO DRŽAVNE MATURE</vt:lpstr>
      <vt:lpstr>Ispitni katalozi</vt:lpstr>
      <vt:lpstr>PRIJAVA ISPITA </vt:lpstr>
      <vt:lpstr>PRIJAVA U SUSTAV</vt:lpstr>
      <vt:lpstr>PowerPointova prezentacija</vt:lpstr>
      <vt:lpstr> PRIJAVA ISPITA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ODJAVA I NAKNADNA PRIJAVA ISPITA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Željka</dc:creator>
  <cp:lastModifiedBy>SS Metkovic 3</cp:lastModifiedBy>
  <cp:revision>20</cp:revision>
  <dcterms:created xsi:type="dcterms:W3CDTF">2016-11-20T20:52:13Z</dcterms:created>
  <dcterms:modified xsi:type="dcterms:W3CDTF">2019-01-15T09:28:06Z</dcterms:modified>
</cp:coreProperties>
</file>